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av" ContentType="audio/wav"/>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Lst>
  <p:notesMasterIdLst>
    <p:notesMasterId r:id="rId29"/>
  </p:notesMasterIdLst>
  <p:sldIdLst>
    <p:sldId id="259" r:id="rId13"/>
    <p:sldId id="256" r:id="rId14"/>
    <p:sldId id="279" r:id="rId15"/>
    <p:sldId id="280" r:id="rId16"/>
    <p:sldId id="281" r:id="rId17"/>
    <p:sldId id="282" r:id="rId18"/>
    <p:sldId id="287" r:id="rId19"/>
    <p:sldId id="288" r:id="rId20"/>
    <p:sldId id="289" r:id="rId21"/>
    <p:sldId id="293" r:id="rId22"/>
    <p:sldId id="295" r:id="rId23"/>
    <p:sldId id="297" r:id="rId24"/>
    <p:sldId id="298" r:id="rId25"/>
    <p:sldId id="299" r:id="rId26"/>
    <p:sldId id="300" r:id="rId27"/>
    <p:sldId id="257" r:id="rId28"/>
  </p:sldIdLst>
  <p:sldSz cx="10160000" cy="7620000"/>
  <p:notesSz cx="6858000" cy="9144000"/>
  <p:defaultTextStyle>
    <a:defPPr>
      <a:defRPr lang="en-US"/>
    </a:defPPr>
    <a:lvl1pPr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32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32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32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32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2" d="100"/>
          <a:sy n="132" d="100"/>
        </p:scale>
        <p:origin x="-104" y="-128"/>
      </p:cViewPr>
      <p:guideLst>
        <p:guide orient="horz" pos="2400"/>
        <p:guide pos="320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559459"/>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I'm titling this section "Monumental" but I don't want you to think this is a movement or anything. I'm mostly interested in exploring how monumental scale, really big artworks, came about in the 60's and 70's. Scale isn't entirely new, we talked about big scale with the Abstract Expressionists, and certainly big artworks existed in the past, sometimes assembled by large teams of artists like Michelangelo's Sistine Chapel, or even Stonehenge. </a:t>
            </a:r>
          </a:p>
          <a:p>
            <a:r>
              <a:rPr lang="en-US" sz="1600">
                <a:latin typeface="Lucida Grande" charset="0"/>
                <a:cs typeface="Lucida Grande" charset="0"/>
                <a:sym typeface="Lucida Grande" charset="0"/>
              </a:rPr>
              <a:t>Here we have a painting by the German Romanticist Caspar David Friedrich.  I want to show this to you because the painting isn't even all that big compared to the art we have seen so far, less than four feet across. But by painting the tiny figure of the monk staring out at the vast sea, he creates in our mind an understanding of scale, of the immenseness of nature that could swallow us whole. </a:t>
            </a:r>
          </a:p>
          <a:p>
            <a:r>
              <a:rPr lang="en-US" sz="1600">
                <a:latin typeface="Lucida Grande" charset="0"/>
                <a:cs typeface="Lucida Grande" charset="0"/>
                <a:sym typeface="Lucida Grande" charset="0"/>
              </a:rPr>
              <a:t>This feeling of being a tiny speck in the vast universe, both the terror and awe of this feeling, is referred to as the sublime.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Sometimes, like Morris' box for standing, the performance is implied.  Serra made many prop pieces, which included a feeling of danger through potential energy.  Here a steel cube in propped into the corner of the room and held in place with a thick rod.  The piece looks like a human sized trap, just waiting to crush someone to death.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Like the earth artists we will study next, sometimes his work was installed outside, such as this steel plate wedged directly into the earth.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Serra, continues to work with heavy steel sheets in gigantic proportions.  He builds small models of the pieces which are then reproduced by a team of construction workers. These pieces are so massive they must be assembled in shipyards.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smtClean="0">
                <a:latin typeface="Lucida Grande" charset="0"/>
                <a:cs typeface="Lucida Grande" charset="0"/>
                <a:sym typeface="Lucida Grande" charset="0"/>
              </a:rPr>
              <a:t>They tower </a:t>
            </a:r>
            <a:r>
              <a:rPr lang="en-US" sz="1600" dirty="0">
                <a:latin typeface="Lucida Grande" charset="0"/>
                <a:cs typeface="Lucida Grande" charset="0"/>
                <a:sym typeface="Lucida Grande" charset="0"/>
              </a:rPr>
              <a:t>over the viewers as they walk in and out of them.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3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steel is left outside for a long time to develop a warm rusty patina.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5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dirty="0" smtClean="0">
                <a:latin typeface="Lucida Grande" charset="0"/>
                <a:cs typeface="Lucida Grande" charset="0"/>
                <a:sym typeface="Lucida Grande" charset="0"/>
              </a:rPr>
              <a:t>Caspar David Friedrich</a:t>
            </a:r>
          </a:p>
          <a:p>
            <a:r>
              <a:rPr lang="en-US" sz="1400" dirty="0" smtClean="0">
                <a:latin typeface="Lucida Grande" charset="0"/>
                <a:cs typeface="Lucida Grande" charset="0"/>
                <a:sym typeface="Lucida Grande" charset="0"/>
              </a:rPr>
              <a:t>		Monk by the Sea, 1809</a:t>
            </a:r>
          </a:p>
          <a:p>
            <a:r>
              <a:rPr lang="en-US" sz="1400" dirty="0" smtClean="0">
                <a:latin typeface="Lucida Grande" charset="0"/>
                <a:cs typeface="Lucida Grande" charset="0"/>
                <a:sym typeface="Lucida Grande" charset="0"/>
              </a:rPr>
              <a:t>Robert Morris </a:t>
            </a:r>
          </a:p>
          <a:p>
            <a:r>
              <a:rPr lang="en-US" sz="1400" dirty="0" smtClean="0">
                <a:latin typeface="Lucida Grande" charset="0"/>
                <a:cs typeface="Lucida Grande" charset="0"/>
                <a:sym typeface="Lucida Grande" charset="0"/>
              </a:rPr>
              <a:t>	Box For Standing, 1961</a:t>
            </a:r>
          </a:p>
          <a:p>
            <a:r>
              <a:rPr lang="en-US" sz="1400" dirty="0" smtClean="0">
                <a:latin typeface="Lucida Grande" charset="0"/>
                <a:cs typeface="Lucida Grande" charset="0"/>
                <a:sym typeface="Lucida Grande" charset="0"/>
              </a:rPr>
              <a:t>	Wheels, 1963</a:t>
            </a:r>
          </a:p>
          <a:p>
            <a:r>
              <a:rPr lang="en-US" sz="1400" dirty="0" smtClean="0">
                <a:latin typeface="Lucida Grande" charset="0"/>
                <a:cs typeface="Lucida Grande" charset="0"/>
                <a:sym typeface="Lucida Grande" charset="0"/>
              </a:rPr>
              <a:t>	Untitled (felt), 1968</a:t>
            </a:r>
          </a:p>
          <a:p>
            <a:r>
              <a:rPr lang="en-US" sz="1400" dirty="0" smtClean="0">
                <a:latin typeface="Lucida Grande" charset="0"/>
                <a:cs typeface="Lucida Grande" charset="0"/>
                <a:sym typeface="Lucida Grande" charset="0"/>
              </a:rPr>
              <a:t>	Scatter Pieces, 1968, 1969</a:t>
            </a:r>
          </a:p>
          <a:p>
            <a:r>
              <a:rPr lang="en-US" sz="1400" dirty="0" smtClean="0">
                <a:latin typeface="Lucida Grande" charset="0"/>
                <a:cs typeface="Lucida Grande" charset="0"/>
                <a:sym typeface="Lucida Grande" charset="0"/>
              </a:rPr>
              <a:t>Richard Serra</a:t>
            </a:r>
          </a:p>
          <a:p>
            <a:r>
              <a:rPr lang="en-US" sz="1400" dirty="0" smtClean="0">
                <a:latin typeface="Lucida Grande" charset="0"/>
                <a:cs typeface="Lucida Grande" charset="0"/>
                <a:sym typeface="Lucida Grande" charset="0"/>
              </a:rPr>
              <a:t>	Throwing Lead, 1968 </a:t>
            </a:r>
          </a:p>
          <a:p>
            <a:r>
              <a:rPr lang="en-US" sz="1400" dirty="0" smtClean="0">
                <a:latin typeface="Lucida Grande" charset="0"/>
                <a:cs typeface="Lucida Grande" charset="0"/>
                <a:sym typeface="Lucida Grande" charset="0"/>
              </a:rPr>
              <a:t>	Corner prop, 1969</a:t>
            </a:r>
          </a:p>
          <a:p>
            <a:r>
              <a:rPr lang="en-US" sz="1400" dirty="0" smtClean="0">
                <a:latin typeface="Lucida Grande" charset="0"/>
                <a:cs typeface="Lucida Grande" charset="0"/>
                <a:sym typeface="Lucida Grande" charset="0"/>
              </a:rPr>
              <a:t>	</a:t>
            </a:r>
            <a:r>
              <a:rPr lang="en-US" sz="1400" dirty="0" err="1" smtClean="0">
                <a:latin typeface="Lucida Grande" charset="0"/>
                <a:cs typeface="Lucida Grande" charset="0"/>
                <a:sym typeface="Lucida Grande" charset="0"/>
              </a:rPr>
              <a:t>Schunnemunk</a:t>
            </a:r>
            <a:r>
              <a:rPr lang="en-US" sz="1400" dirty="0" smtClean="0">
                <a:latin typeface="Lucida Grande" charset="0"/>
                <a:cs typeface="Lucida Grande" charset="0"/>
                <a:sym typeface="Lucida Grande" charset="0"/>
              </a:rPr>
              <a:t> Fork, 1990-91</a:t>
            </a:r>
          </a:p>
          <a:p>
            <a:r>
              <a:rPr lang="en-US" sz="1400" dirty="0" smtClean="0">
                <a:latin typeface="Lucida Grande" charset="0"/>
                <a:cs typeface="Lucida Grande" charset="0"/>
                <a:sym typeface="Lucida Grande" charset="0"/>
              </a:rPr>
              <a:t>	Band, 2006</a:t>
            </a:r>
            <a:endParaRPr lang="en-US" sz="14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work of Robert Morris doesn't fit neatly into just one category.  He is often though of as a minimalist, but his ideas and Donald Judd's were diametrically apposed.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looking at this piece that looks like a rough wooden crate, you probably understand if I call it minimalist.  Its a very simple box like a lot of what we see from the minimalists.  And you can see that it's very different than a Judd, in that it's rough instead of smooth, it looks old and well worn rather than new and shiny.  But would you believe me if I said you could think of it as figurative abstraction?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Morris titled this piece "Box For Standing", and here's a picture of him in his studio doing just that, standing in his sculpture.  So the box references the human figure, his human figure to be exact, since it's made to fit his height and width.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In fact, a lot of Morris' pieces reference the human figure in some way, like this piece called wheels, which was made in a dimension that allowed Morris to wheel around, turning the sculpture into a performance piece.  Donald Judd didn't like this at all; it didn't fit what he thought the new three dimensional work should be, in fact he felt it wasn't even sculpture, it was a theatre prop.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 bring Morris up with the idea of the monumental because he also made pieces he called "Scatter Pieces" that I think of as landscapes.  He would fill the gallery space with industrial materials from wall to wall, making more of an environment to be walked through, rather than a single piece that you could take in from one vantage point.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Notice the mirrors he used in this one, reflecting the softer materials back at themselves.  The mirrors almost act as gateways, allowing the space to be even bigger than the size of the room.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Richard Serra is another artists interested in monumental scale, as you can see from the enormous piece behind him.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He also had some roots in performance, as you can see from this photograph of his creating one of his pieces call "Throwing Lead".  I hope you can see the relationship to Jackson Pollock splashing paint on the horizontal canvas.  Serra takes from the macho gestures of the Abstract Expressionists and ups the ante, throwing liquid lead directly onto the walls and floor.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64205616"/>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4911489"/>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2537482"/>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5281256"/>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32328711"/>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5790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68985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58801205"/>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909739"/>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0673776"/>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792346"/>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97694442"/>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74960586"/>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97085622"/>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3062835"/>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04149904"/>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65106937"/>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7301266"/>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164675761"/>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12036625"/>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3728507"/>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3026287"/>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531982"/>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17343492"/>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20493881"/>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951122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3069774"/>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702706"/>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54642812"/>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0922079"/>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46856304"/>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1325801"/>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4001783"/>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04330072"/>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235776"/>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57576567"/>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28426007"/>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55814346"/>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1202216"/>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9982774"/>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33610791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295111"/>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5720267"/>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4642820"/>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82368"/>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59141623"/>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6527624"/>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78398308"/>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995201"/>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2350097"/>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30587465"/>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4441232"/>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16498602"/>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7933416"/>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9140476"/>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03745746"/>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074220"/>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85448234"/>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95058169"/>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44342753"/>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7034171"/>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2650498"/>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30802910"/>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1071493"/>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31159769"/>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9906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60030519"/>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2211940"/>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158000844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00286555"/>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497412"/>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44817459"/>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31313654"/>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6440081"/>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3246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794833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07924734"/>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0916165"/>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37525569"/>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1805135"/>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8601335"/>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2752902"/>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6665303"/>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076152"/>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76592082"/>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63295402"/>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1344800"/>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30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3086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0462676"/>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97885458"/>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101724"/>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23004446"/>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450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3845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289096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5078930"/>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256492"/>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1372512"/>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09873"/>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76560250"/>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89630878"/>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78174202"/>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921125" y="1104900"/>
            <a:ext cx="1158875" cy="521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4500" y="1104900"/>
            <a:ext cx="3324225" cy="521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5472242"/>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7489676"/>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9700550"/>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23817736"/>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930123"/>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61524353"/>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2170260"/>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55532372"/>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837667"/>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56166689"/>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72563124"/>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4178318"/>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203200"/>
            <a:ext cx="2286000" cy="660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203200"/>
            <a:ext cx="6705600" cy="6604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4377380"/>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65504144"/>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83454147"/>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24019570"/>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6752508"/>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844479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9720909"/>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1458549251"/>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120018"/>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39804753"/>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64995308"/>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7870435"/>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5024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502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5720599"/>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98743106"/>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36503084"/>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5868897"/>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23673033"/>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6067687"/>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9195440"/>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2022264"/>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8041"/>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74556261"/>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28781008"/>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2873219"/>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3546441"/>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4.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3.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0242" name="Rectangle 2"/>
          <p:cNvSpPr>
            <a:spLocks noGrp="1" noChangeArrowheads="1"/>
          </p:cNvSpPr>
          <p:nvPr>
            <p:ph type="body" idx="1"/>
          </p:nvPr>
        </p:nvSpPr>
        <p:spPr bwMode="auto">
          <a:xfrm>
            <a:off x="6057900" y="2159000"/>
            <a:ext cx="31115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1266" name="Rectangle 2"/>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1267" name="Rectangle 3"/>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990600" y="2159000"/>
            <a:ext cx="81788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xmlns:p14="http://schemas.microsoft.com/office/powerpoint/2010/main"/>
  <p:txStyles>
    <p:titleStyle>
      <a:lvl1pPr algn="ctr" rtl="0" fontAlgn="base">
        <a:spcBef>
          <a:spcPct val="0"/>
        </a:spcBef>
        <a:spcAft>
          <a:spcPct val="0"/>
        </a:spcAft>
        <a:defRPr sz="6200">
          <a:solidFill>
            <a:schemeClr val="tx1"/>
          </a:solidFill>
          <a:latin typeface="+mj-lt"/>
          <a:ea typeface="+mj-ea"/>
          <a:cs typeface="+mj-cs"/>
          <a:sym typeface="Gill Sans" charset="0"/>
        </a:defRPr>
      </a:lvl1pPr>
      <a:lvl2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600">
          <a:solidFill>
            <a:schemeClr val="tx1"/>
          </a:solidFill>
          <a:latin typeface="+mn-lt"/>
          <a:ea typeface="+mn-ea"/>
          <a:cs typeface="+mn-cs"/>
          <a:sym typeface="Gill Sans" charset="0"/>
        </a:defRPr>
      </a:lvl1pPr>
      <a:lvl2pPr algn="ctr" rtl="0" fontAlgn="base">
        <a:spcBef>
          <a:spcPct val="0"/>
        </a:spcBef>
        <a:spcAft>
          <a:spcPct val="0"/>
        </a:spcAft>
        <a:defRPr sz="2600">
          <a:solidFill>
            <a:schemeClr val="tx1"/>
          </a:solidFill>
          <a:latin typeface="+mn-lt"/>
          <a:ea typeface="+mn-ea"/>
          <a:cs typeface="+mn-cs"/>
          <a:sym typeface="Gill Sans" charset="0"/>
        </a:defRPr>
      </a:lvl2pPr>
      <a:lvl3pPr algn="ctr" rtl="0" fontAlgn="base">
        <a:spcBef>
          <a:spcPct val="0"/>
        </a:spcBef>
        <a:spcAft>
          <a:spcPct val="0"/>
        </a:spcAft>
        <a:defRPr sz="2600">
          <a:solidFill>
            <a:schemeClr val="tx1"/>
          </a:solidFill>
          <a:latin typeface="+mn-lt"/>
          <a:ea typeface="+mn-ea"/>
          <a:cs typeface="+mn-cs"/>
          <a:sym typeface="Gill Sans" charset="0"/>
        </a:defRPr>
      </a:lvl3pPr>
      <a:lvl4pPr algn="ctr" rtl="0" fontAlgn="base">
        <a:spcBef>
          <a:spcPct val="0"/>
        </a:spcBef>
        <a:spcAft>
          <a:spcPct val="0"/>
        </a:spcAft>
        <a:defRPr sz="2600">
          <a:solidFill>
            <a:schemeClr val="tx1"/>
          </a:solidFill>
          <a:latin typeface="+mn-lt"/>
          <a:ea typeface="+mn-ea"/>
          <a:cs typeface="+mn-cs"/>
          <a:sym typeface="Gill Sans" charset="0"/>
        </a:defRPr>
      </a:lvl4pPr>
      <a:lvl5pPr algn="ctr" rtl="0" fontAlgn="base">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990600" y="2324100"/>
            <a:ext cx="81788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990600" y="990600"/>
            <a:ext cx="81788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2" name="Rectangle 2"/>
          <p:cNvSpPr>
            <a:spLocks noGrp="1" noChangeArrowheads="1"/>
          </p:cNvSpPr>
          <p:nvPr>
            <p:ph type="title"/>
          </p:nvPr>
        </p:nvSpPr>
        <p:spPr bwMode="auto">
          <a:xfrm>
            <a:off x="990600" y="5753100"/>
            <a:ext cx="817880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6" name="Rectangle 2"/>
          <p:cNvSpPr>
            <a:spLocks noGrp="1" noChangeArrowheads="1"/>
          </p:cNvSpPr>
          <p:nvPr>
            <p:ph type="body" idx="1"/>
          </p:nvPr>
        </p:nvSpPr>
        <p:spPr bwMode="auto">
          <a:xfrm>
            <a:off x="444500" y="37465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6147" name="Rectangle 3"/>
          <p:cNvSpPr>
            <a:spLocks noGrp="1" noChangeArrowheads="1"/>
          </p:cNvSpPr>
          <p:nvPr>
            <p:ph type="title"/>
          </p:nvPr>
        </p:nvSpPr>
        <p:spPr bwMode="auto">
          <a:xfrm>
            <a:off x="444500" y="11049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xmlns:p14="http://schemas.microsoft.com/office/powerpoint/2010/main"/>
  <p:txStyles>
    <p:titleStyle>
      <a:lvl1pPr algn="ctr" rtl="0" fontAlgn="base">
        <a:spcBef>
          <a:spcPct val="0"/>
        </a:spcBef>
        <a:spcAft>
          <a:spcPct val="0"/>
        </a:spcAft>
        <a:defRPr sz="5400">
          <a:solidFill>
            <a:schemeClr val="tx1"/>
          </a:solidFill>
          <a:latin typeface="+mj-lt"/>
          <a:ea typeface="+mj-ea"/>
          <a:cs typeface="+mj-cs"/>
          <a:sym typeface="Gill Sans" charset="0"/>
        </a:defRPr>
      </a:lvl1pPr>
      <a:lvl2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600">
          <a:solidFill>
            <a:schemeClr val="tx1"/>
          </a:solidFill>
          <a:latin typeface="+mn-lt"/>
          <a:ea typeface="+mn-ea"/>
          <a:cs typeface="+mn-cs"/>
          <a:sym typeface="Gill Sans" charset="0"/>
        </a:defRPr>
      </a:lvl1pPr>
      <a:lvl2pPr algn="ctr" rtl="0" fontAlgn="base">
        <a:spcBef>
          <a:spcPct val="0"/>
        </a:spcBef>
        <a:spcAft>
          <a:spcPct val="0"/>
        </a:spcAft>
        <a:defRPr sz="2600">
          <a:solidFill>
            <a:schemeClr val="tx1"/>
          </a:solidFill>
          <a:latin typeface="+mn-lt"/>
          <a:ea typeface="+mn-ea"/>
          <a:cs typeface="+mn-cs"/>
          <a:sym typeface="Gill Sans" charset="0"/>
        </a:defRPr>
      </a:lvl2pPr>
      <a:lvl3pPr algn="ctr" rtl="0" fontAlgn="base">
        <a:spcBef>
          <a:spcPct val="0"/>
        </a:spcBef>
        <a:spcAft>
          <a:spcPct val="0"/>
        </a:spcAft>
        <a:defRPr sz="2600">
          <a:solidFill>
            <a:schemeClr val="tx1"/>
          </a:solidFill>
          <a:latin typeface="+mn-lt"/>
          <a:ea typeface="+mn-ea"/>
          <a:cs typeface="+mn-cs"/>
          <a:sym typeface="Gill Sans" charset="0"/>
        </a:defRPr>
      </a:lvl3pPr>
      <a:lvl4pPr algn="ctr" rtl="0" fontAlgn="base">
        <a:spcBef>
          <a:spcPct val="0"/>
        </a:spcBef>
        <a:spcAft>
          <a:spcPct val="0"/>
        </a:spcAft>
        <a:defRPr sz="2600">
          <a:solidFill>
            <a:schemeClr val="tx1"/>
          </a:solidFill>
          <a:latin typeface="+mn-lt"/>
          <a:ea typeface="+mn-ea"/>
          <a:cs typeface="+mn-cs"/>
          <a:sym typeface="Gill Sans" charset="0"/>
        </a:defRPr>
      </a:lvl4pPr>
      <a:lvl5pPr algn="ctr" rtl="0" fontAlgn="base">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9218" name="Rectangle 2"/>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4.jpeg"/><Relationship Id="rId6" Type="http://schemas.openxmlformats.org/officeDocument/2006/relationships/image" Target="../media/image6.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5.jpeg"/><Relationship Id="rId6" Type="http://schemas.openxmlformats.org/officeDocument/2006/relationships/image" Target="../media/image6.png"/><Relationship Id="rId1" Type="http://schemas.microsoft.com/office/2007/relationships/media" Target="../media/media10.wav"/><Relationship Id="rId2" Type="http://schemas.openxmlformats.org/officeDocument/2006/relationships/audio" Target="../media/media10.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6.jpeg"/><Relationship Id="rId6" Type="http://schemas.openxmlformats.org/officeDocument/2006/relationships/image" Target="../media/image6.png"/><Relationship Id="rId1" Type="http://schemas.microsoft.com/office/2007/relationships/media" Target="../media/media11.wav"/><Relationship Id="rId2" Type="http://schemas.openxmlformats.org/officeDocument/2006/relationships/audio" Target="../media/media11.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7.jpeg"/><Relationship Id="rId6" Type="http://schemas.openxmlformats.org/officeDocument/2006/relationships/image" Target="../media/image6.png"/><Relationship Id="rId1" Type="http://schemas.microsoft.com/office/2007/relationships/media" Target="../media/media12.wav"/><Relationship Id="rId2" Type="http://schemas.openxmlformats.org/officeDocument/2006/relationships/audio" Target="../media/media12.wa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8.jpeg"/><Relationship Id="rId6" Type="http://schemas.openxmlformats.org/officeDocument/2006/relationships/image" Target="../media/image6.png"/><Relationship Id="rId1" Type="http://schemas.microsoft.com/office/2007/relationships/media" Target="../media/media13.wav"/><Relationship Id="rId2" Type="http://schemas.openxmlformats.org/officeDocument/2006/relationships/audio" Target="../media/media13.wa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9.jpeg"/><Relationship Id="rId6" Type="http://schemas.openxmlformats.org/officeDocument/2006/relationships/image" Target="../media/image6.png"/><Relationship Id="rId1" Type="http://schemas.microsoft.com/office/2007/relationships/media" Target="../media/media14.wav"/><Relationship Id="rId2" Type="http://schemas.openxmlformats.org/officeDocument/2006/relationships/audio" Target="../media/media14.wa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5.jpeg"/><Relationship Id="rId6" Type="http://schemas.openxmlformats.org/officeDocument/2006/relationships/image" Target="../media/image6.png"/><Relationship Id="rId1" Type="http://schemas.microsoft.com/office/2007/relationships/media" Target="../media/media1.wav"/><Relationship Id="rId2" Type="http://schemas.openxmlformats.org/officeDocument/2006/relationships/audio" Target="../media/media1.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7.jpeg"/><Relationship Id="rId6" Type="http://schemas.openxmlformats.org/officeDocument/2006/relationships/image" Target="../media/image6.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8.jpeg"/><Relationship Id="rId6" Type="http://schemas.openxmlformats.org/officeDocument/2006/relationships/image" Target="../media/image6.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9.jpeg"/><Relationship Id="rId6" Type="http://schemas.openxmlformats.org/officeDocument/2006/relationships/image" Target="../media/image6.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0.jpeg"/><Relationship Id="rId6" Type="http://schemas.openxmlformats.org/officeDocument/2006/relationships/image" Target="../media/image6.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1.jpeg"/><Relationship Id="rId6" Type="http://schemas.openxmlformats.org/officeDocument/2006/relationships/image" Target="../media/image6.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2.jpeg"/><Relationship Id="rId6" Type="http://schemas.openxmlformats.org/officeDocument/2006/relationships/image" Target="../media/image6.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3.jpeg"/><Relationship Id="rId6" Type="http://schemas.openxmlformats.org/officeDocument/2006/relationships/image" Target="../media/image6.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685800" y="3048000"/>
            <a:ext cx="87804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9900">
                <a:solidFill>
                  <a:srgbClr val="DCD5CA"/>
                </a:solidFill>
                <a:ea typeface="ＭＳ Ｐゴシック" charset="0"/>
                <a:cs typeface="Gill Sans" charset="0"/>
              </a:rPr>
              <a:t>The Monumental</a:t>
            </a:r>
          </a:p>
        </p:txBody>
      </p:sp>
    </p:spTree>
  </p:cSld>
  <p:clrMapOvr>
    <a:masterClrMapping/>
  </p:clrMapOvr>
  <p:transition xmlns:p14="http://schemas.microsoft.com/office/powerpoint/2010/main" advTm="6195"/>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4200" y="1638300"/>
            <a:ext cx="64643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552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0"/>
            <a:ext cx="33147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486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31800"/>
            <a:ext cx="10160000" cy="676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229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788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 y="1066800"/>
            <a:ext cx="94869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841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993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3" y="647700"/>
            <a:ext cx="94964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767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198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500" y="990600"/>
            <a:ext cx="7747000"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987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033" name="Rectangle 1"/>
          <p:cNvSpPr>
            <a:spLocks/>
          </p:cNvSpPr>
          <p:nvPr/>
        </p:nvSpPr>
        <p:spPr bwMode="auto">
          <a:xfrm>
            <a:off x="125413" y="1489075"/>
            <a:ext cx="990600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Caspar David Friedrich</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Monk by the Sea, 1809</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Robert Morris </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Box For Standing, 1961</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Wheels, 1963</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Untitled (felt), 1968</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Scatter Pieces, 1968, 1969</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Richard Serra</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Throwing Lead, 1968 </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Corner prop, 1969</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a:t>
            </a:r>
            <a:r>
              <a:rPr lang="en-US" sz="2000" dirty="0" err="1">
                <a:solidFill>
                  <a:srgbClr val="FFFFFF"/>
                </a:solidFill>
                <a:latin typeface="Lucida Grande" charset="0"/>
                <a:ea typeface="ＭＳ Ｐゴシック" charset="0"/>
                <a:cs typeface="Lucida Grande" charset="0"/>
                <a:sym typeface="Lucida Grande" charset="0"/>
              </a:rPr>
              <a:t>Schunnemunk</a:t>
            </a:r>
            <a:r>
              <a:rPr lang="en-US" sz="2000" dirty="0">
                <a:solidFill>
                  <a:srgbClr val="FFFFFF"/>
                </a:solidFill>
                <a:latin typeface="Lucida Grande" charset="0"/>
                <a:ea typeface="ＭＳ Ｐゴシック" charset="0"/>
                <a:cs typeface="Lucida Grande" charset="0"/>
                <a:sym typeface="Lucida Grande" charset="0"/>
              </a:rPr>
              <a:t> Fork, 1990-91</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Band, 2006</a:t>
            </a:r>
            <a:endParaRPr lang="en-US" sz="2000" dirty="0">
              <a:solidFill>
                <a:srgbClr val="FFFFFF"/>
              </a:solidFill>
              <a:latin typeface="Lucida Grande" charset="0"/>
              <a:ea typeface="ＭＳ Ｐゴシック" charset="0"/>
              <a:cs typeface="Lucida Grande" charset="0"/>
              <a:sym typeface="Lucida Grande" charset="0"/>
            </a:endParaRPr>
          </a:p>
        </p:txBody>
      </p:sp>
      <p:sp>
        <p:nvSpPr>
          <p:cNvPr id="44034" name="Rectangle 2"/>
          <p:cNvSpPr>
            <a:spLocks/>
          </p:cNvSpPr>
          <p:nvPr/>
        </p:nvSpPr>
        <p:spPr bwMode="auto">
          <a:xfrm>
            <a:off x="4378325" y="387350"/>
            <a:ext cx="139223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600" i="1">
                <a:solidFill>
                  <a:srgbClr val="66B132"/>
                </a:solidFill>
                <a:ea typeface="ＭＳ Ｐゴシック" charset="0"/>
                <a:cs typeface="Gill Sans" charset="0"/>
              </a:rPr>
              <a:t>Images:</a:t>
            </a:r>
          </a:p>
        </p:txBody>
      </p:sp>
    </p:spTree>
  </p:cSld>
  <p:clrMapOvr>
    <a:masterClrMapping/>
  </p:clrMapOvr>
  <p:transition xmlns:p14="http://schemas.microsoft.com/office/powerpoint/2010/main" advTm="7010"/>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 y="625475"/>
            <a:ext cx="99568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6618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409" name="Rectangle 1"/>
          <p:cNvSpPr>
            <a:spLocks/>
          </p:cNvSpPr>
          <p:nvPr/>
        </p:nvSpPr>
        <p:spPr bwMode="auto">
          <a:xfrm>
            <a:off x="2903538" y="6013450"/>
            <a:ext cx="434498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700">
                <a:solidFill>
                  <a:srgbClr val="DCD5CA"/>
                </a:solidFill>
                <a:ea typeface="ＭＳ Ｐゴシック" charset="0"/>
                <a:cs typeface="Gill Sans" charset="0"/>
              </a:rPr>
              <a:t>Robert Morris</a:t>
            </a:r>
          </a:p>
        </p:txBody>
      </p:sp>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800" y="203200"/>
            <a:ext cx="47117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332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558800"/>
            <a:ext cx="3937000" cy="65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3309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038" y="139700"/>
            <a:ext cx="7518400" cy="733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796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8925" y="558800"/>
            <a:ext cx="4498975" cy="64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705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0" y="520700"/>
            <a:ext cx="8890000"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243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41288"/>
            <a:ext cx="9383713" cy="734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652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800" y="622300"/>
            <a:ext cx="77597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698" name="Rectangle 2"/>
          <p:cNvSpPr>
            <a:spLocks/>
          </p:cNvSpPr>
          <p:nvPr/>
        </p:nvSpPr>
        <p:spPr bwMode="auto">
          <a:xfrm>
            <a:off x="3040063" y="6229350"/>
            <a:ext cx="40719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700">
                <a:solidFill>
                  <a:srgbClr val="DCD5CA"/>
                </a:solidFill>
                <a:ea typeface="ＭＳ Ｐゴシック" charset="0"/>
                <a:cs typeface="Gill Sans" charset="0"/>
              </a:rPr>
              <a:t>Richard Serra</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000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Bullets &amp; Photo">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Vertic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34</TotalTime>
  <Pages>0</Pages>
  <Words>828</Words>
  <Characters>0</Characters>
  <Application>Microsoft Macintosh PowerPoint</Application>
  <PresentationFormat>Custom</PresentationFormat>
  <Lines>0</Lines>
  <Paragraphs>44</Paragraphs>
  <Slides>16</Slides>
  <Notes>15</Notes>
  <HiddenSlides>0</HiddenSlides>
  <MMClips>14</MMClips>
  <ScaleCrop>false</ScaleCrop>
  <HeadingPairs>
    <vt:vector size="4" baseType="variant">
      <vt:variant>
        <vt:lpstr>Theme</vt:lpstr>
      </vt:variant>
      <vt:variant>
        <vt:i4>12</vt:i4>
      </vt:variant>
      <vt:variant>
        <vt:lpstr>Slide Titles</vt:lpstr>
      </vt:variant>
      <vt:variant>
        <vt:i4>16</vt:i4>
      </vt:variant>
    </vt:vector>
  </HeadingPairs>
  <TitlesOfParts>
    <vt:vector size="28" baseType="lpstr">
      <vt:lpstr>Title &amp; Subtitle</vt:lpstr>
      <vt:lpstr>Title &amp; Subtitle copy 1</vt:lpstr>
      <vt:lpstr>Title - Center</vt:lpstr>
      <vt:lpstr>Bullets</vt:lpstr>
      <vt:lpstr>Photo - Horizontal</vt:lpstr>
      <vt:lpstr>Photo - Vertical</vt:lpstr>
      <vt:lpstr>Title - Top</vt:lpstr>
      <vt:lpstr>Blank</vt:lpstr>
      <vt:lpstr>Title &amp; Bullets - Left</vt:lpstr>
      <vt:lpstr>Title &amp; Bullets - Right</vt:lpstr>
      <vt:lpstr>Title, Bullets &amp; Photo</vt:lpstr>
      <vt:lpstr>Title &amp; Bullets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4</cp:revision>
  <dcterms:modified xsi:type="dcterms:W3CDTF">2012-09-06T18:14:07Z</dcterms:modified>
</cp:coreProperties>
</file>